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8"/>
  </p:notesMasterIdLst>
  <p:sldIdLst>
    <p:sldId id="256" r:id="rId2"/>
    <p:sldId id="260" r:id="rId3"/>
    <p:sldId id="266" r:id="rId4"/>
    <p:sldId id="257" r:id="rId5"/>
    <p:sldId id="259" r:id="rId6"/>
    <p:sldId id="264" r:id="rId7"/>
    <p:sldId id="258" r:id="rId8"/>
    <p:sldId id="262" r:id="rId9"/>
    <p:sldId id="265" r:id="rId10"/>
    <p:sldId id="267" r:id="rId11"/>
    <p:sldId id="268" r:id="rId12"/>
    <p:sldId id="269" r:id="rId13"/>
    <p:sldId id="270" r:id="rId14"/>
    <p:sldId id="263" r:id="rId15"/>
    <p:sldId id="272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18" autoAdjust="0"/>
  </p:normalViewPr>
  <p:slideViewPr>
    <p:cSldViewPr>
      <p:cViewPr varScale="1">
        <p:scale>
          <a:sx n="66" d="100"/>
          <a:sy n="66" d="100"/>
        </p:scale>
        <p:origin x="-1200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CB5857-F72C-482C-963A-DD276F6AEAC7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F863A7-1D5E-4D7C-A63D-207BF1480ED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863A7-1D5E-4D7C-A63D-207BF1480ED3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863A7-1D5E-4D7C-A63D-207BF1480ED3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863A7-1D5E-4D7C-A63D-207BF1480ED3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863A7-1D5E-4D7C-A63D-207BF1480ED3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863A7-1D5E-4D7C-A63D-207BF1480ED3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863A7-1D5E-4D7C-A63D-207BF1480ED3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863A7-1D5E-4D7C-A63D-207BF1480ED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863A7-1D5E-4D7C-A63D-207BF1480ED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863A7-1D5E-4D7C-A63D-207BF1480ED3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863A7-1D5E-4D7C-A63D-207BF1480ED3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863A7-1D5E-4D7C-A63D-207BF1480ED3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863A7-1D5E-4D7C-A63D-207BF1480ED3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863A7-1D5E-4D7C-A63D-207BF1480ED3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863A7-1D5E-4D7C-A63D-207BF1480ED3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863A7-1D5E-4D7C-A63D-207BF1480ED3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F863A7-1D5E-4D7C-A63D-207BF1480ED3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ABDB-79F3-4FAE-972C-9C35564C86D1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D543-BC15-40BB-987B-4F11E36824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ABDB-79F3-4FAE-972C-9C35564C86D1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D543-BC15-40BB-987B-4F11E36824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ABDB-79F3-4FAE-972C-9C35564C86D1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D543-BC15-40BB-987B-4F11E36824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ABDB-79F3-4FAE-972C-9C35564C86D1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D543-BC15-40BB-987B-4F11E36824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ABDB-79F3-4FAE-972C-9C35564C86D1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D543-BC15-40BB-987B-4F11E36824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ABDB-79F3-4FAE-972C-9C35564C86D1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D543-BC15-40BB-987B-4F11E36824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ABDB-79F3-4FAE-972C-9C35564C86D1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D543-BC15-40BB-987B-4F11E36824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ABDB-79F3-4FAE-972C-9C35564C86D1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D543-BC15-40BB-987B-4F11E36824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ABDB-79F3-4FAE-972C-9C35564C86D1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D543-BC15-40BB-987B-4F11E36824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ABDB-79F3-4FAE-972C-9C35564C86D1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D543-BC15-40BB-987B-4F11E36824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ABDB-79F3-4FAE-972C-9C35564C86D1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ED543-BC15-40BB-987B-4F11E36824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7ABDB-79F3-4FAE-972C-9C35564C86D1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ED543-BC15-40BB-987B-4F11E368246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8.jpeg"/><Relationship Id="rId10" Type="http://schemas.openxmlformats.org/officeDocument/2006/relationships/image" Target="../media/image1.jpeg"/><Relationship Id="rId4" Type="http://schemas.openxmlformats.org/officeDocument/2006/relationships/image" Target="../media/image6.jpeg"/><Relationship Id="rId9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343400"/>
            <a:ext cx="9144000" cy="1219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343400"/>
            <a:ext cx="4419600" cy="1012825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Pristina" pitchFamily="66" charset="0"/>
              </a:rPr>
              <a:t>Homicidal Relations</a:t>
            </a:r>
            <a:endParaRPr lang="en-US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38600" y="4953000"/>
            <a:ext cx="5181600" cy="6096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Pristina" pitchFamily="66" charset="0"/>
              </a:rPr>
              <a:t>Cory Mills and Tina </a:t>
            </a:r>
            <a:r>
              <a:rPr lang="en-US" smtClean="0">
                <a:solidFill>
                  <a:schemeClr val="bg1"/>
                </a:solidFill>
                <a:latin typeface="Pristina" pitchFamily="66" charset="0"/>
              </a:rPr>
              <a:t>Habib</a:t>
            </a:r>
            <a:endParaRPr lang="en-US" dirty="0">
              <a:solidFill>
                <a:schemeClr val="bg1"/>
              </a:solidFill>
              <a:latin typeface="Pristina" pitchFamily="66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3733800" y="4343400"/>
            <a:ext cx="541020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4800600" y="4495800"/>
            <a:ext cx="434340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791200" y="4648200"/>
            <a:ext cx="335280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6858000" y="4800600"/>
            <a:ext cx="228600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0" y="5562600"/>
            <a:ext cx="541020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0" y="5410200"/>
            <a:ext cx="434340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0" y="5257800"/>
            <a:ext cx="335280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0" y="5105400"/>
            <a:ext cx="228600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Collection of Statistical </a:t>
            </a:r>
            <a:r>
              <a:rPr lang="en-US" dirty="0"/>
              <a:t>D</a:t>
            </a:r>
            <a:r>
              <a:rPr lang="en-US" dirty="0" smtClean="0"/>
              <a:t>ata</a:t>
            </a:r>
          </a:p>
          <a:p>
            <a:pPr lvl="1"/>
            <a:r>
              <a:rPr lang="en-US" dirty="0" smtClean="0"/>
              <a:t>Racial and Ethnic Differences</a:t>
            </a:r>
          </a:p>
          <a:p>
            <a:pPr lvl="1"/>
            <a:r>
              <a:rPr lang="en-US" dirty="0" smtClean="0"/>
              <a:t>Socioeconomic Living Conditions</a:t>
            </a:r>
          </a:p>
          <a:p>
            <a:pPr lvl="1"/>
            <a:r>
              <a:rPr lang="en-US" dirty="0" smtClean="0"/>
              <a:t>Focus on Lee County</a:t>
            </a:r>
          </a:p>
          <a:p>
            <a:r>
              <a:rPr lang="en-US" dirty="0" err="1" smtClean="0"/>
              <a:t>Bivariate</a:t>
            </a:r>
            <a:r>
              <a:rPr lang="en-US" dirty="0" smtClean="0"/>
              <a:t> Correlation Analysis</a:t>
            </a:r>
          </a:p>
          <a:p>
            <a:pPr lvl="1"/>
            <a:r>
              <a:rPr lang="en-US" dirty="0" smtClean="0"/>
              <a:t>Statewide Patterns</a:t>
            </a:r>
          </a:p>
          <a:p>
            <a:r>
              <a:rPr lang="en-US" dirty="0" smtClean="0"/>
              <a:t>How does Lee County fit in?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 l="8867" t="5556" r="5127" b="10000"/>
          <a:stretch>
            <a:fillRect/>
          </a:stretch>
        </p:blipFill>
        <p:spPr bwMode="auto">
          <a:xfrm>
            <a:off x="876300" y="1066800"/>
            <a:ext cx="7391400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ffectLst>
                  <a:glow rad="101600">
                    <a:schemeClr val="bg1">
                      <a:lumMod val="95000"/>
                      <a:alpha val="60000"/>
                    </a:schemeClr>
                  </a:glow>
                </a:effectLst>
              </a:rPr>
              <a:t>Where does Lee County Stand?</a:t>
            </a:r>
            <a:endParaRPr lang="en-US" dirty="0">
              <a:effectLst>
                <a:glow rad="101600">
                  <a:schemeClr val="bg1">
                    <a:lumMod val="95000"/>
                    <a:alpha val="60000"/>
                  </a:schemeClr>
                </a:glo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1524000"/>
            <a:ext cx="461665" cy="35052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b="1" dirty="0" smtClean="0"/>
              <a:t>Homicide Rate per 100,000</a:t>
            </a:r>
            <a:endParaRPr lang="en-US" b="1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Bivariate</a:t>
            </a:r>
            <a:r>
              <a:rPr lang="en-US" dirty="0" smtClean="0"/>
              <a:t> Correlation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533399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Homicide rate in 2008 (per 100,000)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2257485"/>
            <a:ext cx="69342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b="1" dirty="0" smtClean="0"/>
              <a:t>Population of Racial and Ethnic Groups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Education Levels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Unemployment Rates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Household Income Levels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Median Age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Percentage of Urban Populations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Percentage of Owner-occupied Housing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Percentage below Poverty Level</a:t>
            </a:r>
          </a:p>
          <a:p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Bivariate</a:t>
            </a:r>
            <a:r>
              <a:rPr lang="en-US" dirty="0" smtClean="0"/>
              <a:t> Correlation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533399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Homicide rate in 2008 (per 100,000)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2257485"/>
            <a:ext cx="69342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b="1" dirty="0" smtClean="0">
                <a:solidFill>
                  <a:schemeClr val="bg1">
                    <a:lumMod val="85000"/>
                  </a:schemeClr>
                </a:solidFill>
              </a:rPr>
              <a:t>Population of Racial and Ethnic Groups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Education Levels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Unemployment Rates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>
                <a:solidFill>
                  <a:schemeClr val="bg1">
                    <a:lumMod val="85000"/>
                  </a:schemeClr>
                </a:solidFill>
              </a:rPr>
              <a:t>Household Income Levels</a:t>
            </a:r>
          </a:p>
          <a:p>
            <a:pPr>
              <a:buFont typeface="Arial" pitchFamily="34" charset="0"/>
              <a:buChar char="•"/>
            </a:pPr>
            <a:endParaRPr lang="en-US" b="1" dirty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Median Age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>
                <a:solidFill>
                  <a:schemeClr val="bg1">
                    <a:lumMod val="85000"/>
                  </a:schemeClr>
                </a:solidFill>
              </a:rPr>
              <a:t>Percentage of Urban Populations</a:t>
            </a:r>
          </a:p>
          <a:p>
            <a:pPr>
              <a:buFont typeface="Arial" pitchFamily="34" charset="0"/>
              <a:buChar char="•"/>
            </a:pPr>
            <a:endParaRPr lang="en-US" b="1" dirty="0"/>
          </a:p>
          <a:p>
            <a:pPr>
              <a:buFont typeface="Arial" pitchFamily="34" charset="0"/>
              <a:buChar char="•"/>
            </a:pPr>
            <a:r>
              <a:rPr lang="en-US" b="1" dirty="0" smtClean="0"/>
              <a:t>Percentage of Owner-occupied Housing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Font typeface="Arial" pitchFamily="34" charset="0"/>
              <a:buChar char="•"/>
            </a:pPr>
            <a:r>
              <a:rPr lang="en-US" b="1" dirty="0" smtClean="0">
                <a:solidFill>
                  <a:schemeClr val="bg1">
                    <a:lumMod val="85000"/>
                  </a:schemeClr>
                </a:solidFill>
              </a:rPr>
              <a:t>Percentage below Poverty Level</a:t>
            </a:r>
          </a:p>
          <a:p>
            <a:endParaRPr 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28800" y="2819400"/>
            <a:ext cx="67056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>
              <a:buFont typeface="Arial" pitchFamily="34" charset="0"/>
              <a:buChar char="•"/>
            </a:pPr>
            <a:r>
              <a:rPr lang="en-US" b="1" dirty="0" err="1" smtClean="0"/>
              <a:t>Negetive</a:t>
            </a:r>
            <a:r>
              <a:rPr lang="en-US" b="1" dirty="0" smtClean="0"/>
              <a:t> Correlation</a:t>
            </a:r>
          </a:p>
          <a:p>
            <a:pPr lvl="1">
              <a:buFont typeface="Arial" pitchFamily="34" charset="0"/>
              <a:buChar char="•"/>
            </a:pPr>
            <a:endParaRPr lang="en-US" b="1" dirty="0" smtClean="0"/>
          </a:p>
          <a:p>
            <a:pPr lvl="3">
              <a:buFont typeface="Arial" pitchFamily="34" charset="0"/>
              <a:buChar char="•"/>
            </a:pPr>
            <a:r>
              <a:rPr lang="en-US" b="1" dirty="0" smtClean="0"/>
              <a:t>Positive Correlation</a:t>
            </a:r>
          </a:p>
          <a:p>
            <a:pPr lvl="1">
              <a:buFont typeface="Arial" pitchFamily="34" charset="0"/>
              <a:buChar char="•"/>
            </a:pPr>
            <a:endParaRPr lang="en-US" b="1" dirty="0" smtClean="0"/>
          </a:p>
          <a:p>
            <a:pPr lvl="1">
              <a:buFont typeface="Arial" pitchFamily="34" charset="0"/>
              <a:buChar char="•"/>
            </a:pPr>
            <a:endParaRPr lang="en-US" b="1" dirty="0"/>
          </a:p>
          <a:p>
            <a:pPr lvl="1">
              <a:buFont typeface="Arial" pitchFamily="34" charset="0"/>
              <a:buChar char="•"/>
            </a:pPr>
            <a:endParaRPr lang="en-US" b="1" dirty="0" smtClean="0"/>
          </a:p>
          <a:p>
            <a:pPr lvl="1">
              <a:buFont typeface="Arial" pitchFamily="34" charset="0"/>
              <a:buChar char="•"/>
            </a:pPr>
            <a:r>
              <a:rPr lang="en-US" b="1" dirty="0" smtClean="0"/>
              <a:t>Negative Correlation</a:t>
            </a:r>
          </a:p>
          <a:p>
            <a:pPr lvl="1">
              <a:buFont typeface="Arial" pitchFamily="34" charset="0"/>
              <a:buChar char="•"/>
            </a:pPr>
            <a:endParaRPr lang="en-US" b="1" dirty="0" smtClean="0"/>
          </a:p>
          <a:p>
            <a:pPr lvl="1">
              <a:buFont typeface="Arial" pitchFamily="34" charset="0"/>
              <a:buChar char="•"/>
            </a:pPr>
            <a:endParaRPr lang="en-US" b="1" dirty="0"/>
          </a:p>
          <a:p>
            <a:pPr lvl="1">
              <a:buFont typeface="Arial" pitchFamily="34" charset="0"/>
              <a:buChar char="•"/>
            </a:pPr>
            <a:endParaRPr lang="en-US" b="1" dirty="0" smtClean="0"/>
          </a:p>
          <a:p>
            <a:pPr lvl="7">
              <a:buFont typeface="Arial" pitchFamily="34" charset="0"/>
              <a:buChar char="•"/>
            </a:pPr>
            <a:r>
              <a:rPr lang="en-US" b="1" dirty="0" smtClean="0"/>
              <a:t>Negative Correlation</a:t>
            </a:r>
          </a:p>
          <a:p>
            <a:pPr lvl="1">
              <a:buFont typeface="Arial" pitchFamily="34" charset="0"/>
              <a:buChar char="•"/>
            </a:pPr>
            <a:endParaRPr lang="en-US" b="1" dirty="0"/>
          </a:p>
          <a:p>
            <a:pPr lvl="1">
              <a:buFont typeface="Arial" pitchFamily="34" charset="0"/>
              <a:buChar char="•"/>
            </a:pPr>
            <a:endParaRPr lang="en-US" b="1" dirty="0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Median Age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rcRect l="5087" r="13514" b="6349"/>
          <a:stretch>
            <a:fillRect/>
          </a:stretch>
        </p:blipFill>
        <p:spPr bwMode="auto">
          <a:xfrm>
            <a:off x="4876800" y="1714500"/>
            <a:ext cx="3719593" cy="3429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4953000" y="5181600"/>
            <a:ext cx="3429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Homicide Rate by County (per 100,000)</a:t>
            </a:r>
            <a:endParaRPr lang="en-US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4343400" y="2362200"/>
            <a:ext cx="461665" cy="20574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dirty="0" smtClean="0"/>
              <a:t>Median Age (in yrs)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09600" y="1524000"/>
            <a:ext cx="36576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 smtClean="0"/>
              <a:t>Graying Population</a:t>
            </a:r>
          </a:p>
          <a:p>
            <a:pPr>
              <a:buFont typeface="Arial" pitchFamily="34" charset="0"/>
              <a:buChar char="•"/>
            </a:pPr>
            <a:endParaRPr lang="en-US" sz="3200" dirty="0" smtClean="0"/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Migration of Money</a:t>
            </a:r>
          </a:p>
          <a:p>
            <a:pPr>
              <a:buFont typeface="Arial" pitchFamily="34" charset="0"/>
              <a:buChar char="•"/>
            </a:pPr>
            <a:endParaRPr lang="en-US" sz="3200" dirty="0" smtClean="0"/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Infrastructure</a:t>
            </a:r>
          </a:p>
          <a:p>
            <a:pPr>
              <a:buFont typeface="Arial" pitchFamily="34" charset="0"/>
              <a:buChar char="•"/>
            </a:pPr>
            <a:endParaRPr lang="en-US" sz="3200" dirty="0" smtClean="0"/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Increased cost of Living</a:t>
            </a:r>
            <a:endParaRPr lang="en-US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5943600" y="5638800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r² = 0.116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Education Level (LHSD)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953000" y="5224046"/>
            <a:ext cx="3429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Homicide Rate by County (per 100,000)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4419600" y="1566446"/>
            <a:ext cx="430887" cy="37338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600" dirty="0" smtClean="0"/>
              <a:t>% Population with less than an HS Diploma </a:t>
            </a:r>
            <a:endParaRPr lang="en-US" sz="16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l="8029" r="14388" b="10317"/>
          <a:stretch>
            <a:fillRect/>
          </a:stretch>
        </p:blipFill>
        <p:spPr bwMode="auto">
          <a:xfrm>
            <a:off x="4876800" y="1699822"/>
            <a:ext cx="3733800" cy="34583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609600" y="1835527"/>
            <a:ext cx="36576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 smtClean="0"/>
              <a:t>Confusing Chart!</a:t>
            </a:r>
          </a:p>
          <a:p>
            <a:pPr>
              <a:buFont typeface="Arial" pitchFamily="34" charset="0"/>
              <a:buChar char="•"/>
            </a:pPr>
            <a:endParaRPr lang="en-US" sz="3200" dirty="0" smtClean="0"/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Racial Component</a:t>
            </a:r>
          </a:p>
          <a:p>
            <a:pPr>
              <a:buFont typeface="Arial" pitchFamily="34" charset="0"/>
              <a:buChar char="•"/>
            </a:pPr>
            <a:endParaRPr lang="en-US" sz="3200" dirty="0" smtClean="0"/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Socioeconomic Indicator</a:t>
            </a:r>
          </a:p>
          <a:p>
            <a:pPr>
              <a:buFont typeface="Arial" pitchFamily="34" charset="0"/>
              <a:buChar char="•"/>
            </a:pPr>
            <a:endParaRPr lang="en-US" sz="3200" dirty="0" smtClean="0"/>
          </a:p>
          <a:p>
            <a:pPr>
              <a:buFont typeface="Arial" pitchFamily="34" charset="0"/>
              <a:buChar char="•"/>
            </a:pPr>
            <a:endParaRPr lang="en-US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5943600" y="5638800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r² = 0.079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Owner-Occupied Housing (OOH)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953000" y="5181600"/>
            <a:ext cx="3429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Homicide Rate by County (per 100,000)</a:t>
            </a:r>
            <a:endParaRPr lang="en-US" sz="1600" dirty="0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/>
          <a:srcRect l="5087" r="13482" b="8536"/>
          <a:stretch>
            <a:fillRect/>
          </a:stretch>
        </p:blipFill>
        <p:spPr bwMode="auto">
          <a:xfrm>
            <a:off x="4800600" y="1714500"/>
            <a:ext cx="3810000" cy="3429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4415135" y="1981200"/>
            <a:ext cx="461665" cy="28194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dirty="0" smtClean="0"/>
              <a:t>% Owner-Occupied Housing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09600" y="2099370"/>
            <a:ext cx="36576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 smtClean="0"/>
              <a:t>Socioeconomic Indicator</a:t>
            </a:r>
          </a:p>
          <a:p>
            <a:pPr>
              <a:buFont typeface="Arial" pitchFamily="34" charset="0"/>
              <a:buChar char="•"/>
            </a:pPr>
            <a:endParaRPr lang="en-US" sz="3200" dirty="0" smtClean="0"/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Stress Level Indicator</a:t>
            </a:r>
          </a:p>
          <a:p>
            <a:pPr>
              <a:buFont typeface="Arial" pitchFamily="34" charset="0"/>
              <a:buChar char="•"/>
            </a:pPr>
            <a:endParaRPr lang="en-US" sz="3200" dirty="0" smtClean="0"/>
          </a:p>
          <a:p>
            <a:pPr>
              <a:buFont typeface="Arial" pitchFamily="34" charset="0"/>
              <a:buChar char="•"/>
            </a:pPr>
            <a:endParaRPr lang="en-US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5943600" y="5638800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r² = 0.037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Unemployment</a:t>
            </a:r>
            <a:endParaRPr lang="en-US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 cstate="print"/>
          <a:srcRect l="6757" r="13116" b="10317"/>
          <a:stretch>
            <a:fillRect/>
          </a:stretch>
        </p:blipFill>
        <p:spPr bwMode="auto">
          <a:xfrm>
            <a:off x="4800600" y="1714500"/>
            <a:ext cx="3823488" cy="3429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029200" y="5224046"/>
            <a:ext cx="3429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Homicide Rate by County (per 100,000)</a:t>
            </a:r>
            <a:endParaRPr lang="en-US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4419600" y="2362200"/>
            <a:ext cx="430887" cy="23622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1600" dirty="0" smtClean="0"/>
              <a:t>Unemployment Rate 2008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5943600" y="5638800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r² = 0.051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09600" y="2474655"/>
            <a:ext cx="3657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 smtClean="0"/>
              <a:t>Socioeconomic (again)</a:t>
            </a:r>
          </a:p>
          <a:p>
            <a:pPr>
              <a:buFont typeface="Arial" pitchFamily="34" charset="0"/>
              <a:buChar char="•"/>
            </a:pPr>
            <a:endParaRPr lang="en-US" sz="3200" dirty="0" smtClean="0"/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Lee County has high rates</a:t>
            </a:r>
            <a:endParaRPr lang="en-US" sz="32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 and National Comparison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00100" y="1600200"/>
          <a:ext cx="7543800" cy="3657600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  <a:reflection blurRad="6350" stA="52000" endA="300" endPos="35000" dir="5400000" sy="-100000" algn="bl" rotWithShape="0"/>
                </a:effectLst>
                <a:tableStyleId>{327F97BB-C833-4FB7-BDE5-3F7075034690}</a:tableStyleId>
              </a:tblPr>
              <a:tblGrid>
                <a:gridCol w="1281022"/>
                <a:gridCol w="1233578"/>
                <a:gridCol w="1233578"/>
                <a:gridCol w="1233578"/>
                <a:gridCol w="1281022"/>
                <a:gridCol w="1281022"/>
              </a:tblGrid>
              <a:tr h="107720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Homicide Rate per 100,000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% No GED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Unemployment Rate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Median Age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latin typeface="Verdana"/>
                          <a:ea typeface="Calibri"/>
                          <a:cs typeface="Times New Roman"/>
                        </a:rPr>
                        <a:t>% </a:t>
                      </a:r>
                      <a:r>
                        <a:rPr lang="en-US" sz="1000" b="1" dirty="0" smtClean="0">
                          <a:latin typeface="Verdana"/>
                          <a:ea typeface="Calibri"/>
                          <a:cs typeface="Times New Roman"/>
                        </a:rPr>
                        <a:t>Owner-Occupied </a:t>
                      </a:r>
                      <a:r>
                        <a:rPr lang="en-US" sz="1000" b="1" dirty="0">
                          <a:latin typeface="Verdana"/>
                          <a:ea typeface="Calibri"/>
                          <a:cs typeface="Times New Roman"/>
                        </a:rPr>
                        <a:t>Housing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0086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U.S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smtClean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5.0</a:t>
                      </a:r>
                      <a:endParaRPr lang="en-US" sz="10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~15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5.8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36.8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latin typeface="Verdana"/>
                          <a:ea typeface="Calibri"/>
                          <a:cs typeface="Times New Roman"/>
                        </a:rPr>
                        <a:t>67.8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858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Florida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6.8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20.1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6.2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38.7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latin typeface="Verdana"/>
                          <a:ea typeface="Calibri"/>
                          <a:cs typeface="Times New Roman"/>
                        </a:rPr>
                        <a:t>70.3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858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Lee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7.5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17.7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8.1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45.2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latin typeface="Verdana"/>
                          <a:ea typeface="Calibri"/>
                          <a:cs typeface="Times New Roman"/>
                        </a:rPr>
                        <a:t>74.9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7" name="Oval 6"/>
          <p:cNvSpPr/>
          <p:nvPr/>
        </p:nvSpPr>
        <p:spPr>
          <a:xfrm>
            <a:off x="2438400" y="4572000"/>
            <a:ext cx="533400" cy="533400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lumMod val="85000"/>
                  <a:alpha val="5300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7467600" y="4572000"/>
            <a:ext cx="533400" cy="533400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lumMod val="85000"/>
                  <a:alpha val="5300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6172200" y="4572000"/>
            <a:ext cx="533400" cy="533400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lumMod val="85000"/>
                  <a:alpha val="5300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4876800" y="4572000"/>
            <a:ext cx="533400" cy="533400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lumMod val="85000"/>
                  <a:alpha val="5300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3657600" y="3810000"/>
            <a:ext cx="533400" cy="533400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lumMod val="85000"/>
                  <a:alpha val="5300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County Comparison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00100" y="1600200"/>
          <a:ext cx="7543800" cy="3657602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  <a:reflection blurRad="6350" stA="52000" endA="300" endPos="35000" dir="5400000" sy="-100000" algn="bl" rotWithShape="0"/>
                </a:effectLst>
                <a:tableStyleId>{327F97BB-C833-4FB7-BDE5-3F7075034690}</a:tableStyleId>
              </a:tblPr>
              <a:tblGrid>
                <a:gridCol w="1281022"/>
                <a:gridCol w="1233578"/>
                <a:gridCol w="1233578"/>
                <a:gridCol w="1233578"/>
                <a:gridCol w="1281022"/>
                <a:gridCol w="1281022"/>
              </a:tblGrid>
              <a:tr h="65500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Homicide Rate per 100,000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% No GED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Unemployment Rate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Median Age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latin typeface="Verdana"/>
                          <a:ea typeface="Calibri"/>
                          <a:cs typeface="Times New Roman"/>
                        </a:rPr>
                        <a:t>% </a:t>
                      </a:r>
                      <a:r>
                        <a:rPr lang="en-US" sz="1000" b="1" dirty="0" smtClean="0">
                          <a:latin typeface="Verdana"/>
                          <a:ea typeface="Calibri"/>
                          <a:cs typeface="Times New Roman"/>
                        </a:rPr>
                        <a:t>Owner-Occupied </a:t>
                      </a:r>
                      <a:r>
                        <a:rPr lang="en-US" sz="1000" b="1" dirty="0">
                          <a:latin typeface="Verdana"/>
                          <a:ea typeface="Calibri"/>
                          <a:cs typeface="Times New Roman"/>
                        </a:rPr>
                        <a:t>Housing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110" marR="61110" marT="0" marB="0" anchor="ctr"/>
                </a:tc>
              </a:tr>
              <a:tr h="6133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Lee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7.5</a:t>
                      </a: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17.7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8.1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45.2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74.9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</a:tr>
              <a:tr h="4778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Brevard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5.5</a:t>
                      </a: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13.7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6.5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41.4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76.9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</a:tr>
              <a:tr h="4778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Pasco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6</a:t>
                      </a: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22.4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7.4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44.9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77.7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</a:tr>
              <a:tr h="4778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Polk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6.2</a:t>
                      </a: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25.2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6.7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38.6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70.9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1110" marR="61110" marT="0" marB="0" anchor="ctr"/>
                </a:tc>
              </a:tr>
              <a:tr h="4778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latin typeface="Verdana"/>
                          <a:ea typeface="Calibri"/>
                          <a:cs typeface="Times New Roman"/>
                        </a:rPr>
                        <a:t>Seminole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5.2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11.3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5.6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36.2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71.1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4778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latin typeface="Verdana"/>
                          <a:ea typeface="Calibri"/>
                          <a:cs typeface="Times New Roman"/>
                        </a:rPr>
                        <a:t>Volusia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5.1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18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6.6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42.4</a:t>
                      </a:r>
                      <a:endParaRPr lang="en-US" sz="11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75.9</a:t>
                      </a:r>
                      <a:endParaRPr lang="en-US" sz="11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2438400" y="2286000"/>
            <a:ext cx="533400" cy="533400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lumMod val="85000"/>
                  <a:alpha val="5300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172200" y="2286000"/>
            <a:ext cx="533400" cy="533400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lumMod val="85000"/>
                  <a:alpha val="5300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876800" y="2286000"/>
            <a:ext cx="533400" cy="533400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lumMod val="85000"/>
                  <a:alpha val="5300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3657600" y="3810000"/>
            <a:ext cx="533400" cy="533400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lumMod val="85000"/>
                  <a:alpha val="5300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7391400" y="3276600"/>
            <a:ext cx="533400" cy="533400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lumMod val="85000"/>
                  <a:alpha val="53000"/>
                </a:schemeClr>
              </a:gs>
              <a:gs pos="100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Why is the Lee County Homicide Rate so High?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4114800" cy="685800"/>
          </a:xfrm>
        </p:spPr>
        <p:txBody>
          <a:bodyPr/>
          <a:lstStyle/>
          <a:p>
            <a:r>
              <a:rPr lang="en-US" dirty="0" smtClean="0"/>
              <a:t>High Unemployment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2362200"/>
            <a:ext cx="4114800" cy="68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3200" dirty="0" smtClean="0"/>
              <a:t>High Education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3124200"/>
            <a:ext cx="4114800" cy="68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High OOH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3886200"/>
            <a:ext cx="4114800" cy="68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3200" dirty="0" smtClean="0"/>
              <a:t>Graying Population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19600" y="1447800"/>
            <a:ext cx="16478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BAD!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05200" y="2895600"/>
            <a:ext cx="22236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GOOD!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24000" y="4343400"/>
            <a:ext cx="1371600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?</a:t>
            </a:r>
            <a:endParaRPr lang="en-US" sz="20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705600" y="3962400"/>
            <a:ext cx="1371600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?</a:t>
            </a:r>
            <a:endParaRPr lang="en-US" sz="20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105400" y="3687901"/>
            <a:ext cx="1371600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?</a:t>
            </a:r>
            <a:endParaRPr lang="en-US" sz="20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429000" y="4038600"/>
            <a:ext cx="1371600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?</a:t>
            </a:r>
            <a:endParaRPr lang="en-US" sz="20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781800" y="1676400"/>
            <a:ext cx="1371600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?</a:t>
            </a:r>
            <a:endParaRPr lang="en-US" sz="20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ngsanaUPC" pitchFamily="18" charset="-34"/>
              <a:cs typeface="AngsanaUPC" pitchFamily="18" charset="-34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3657600" cy="6278562"/>
          </a:xfrm>
        </p:spPr>
        <p:txBody>
          <a:bodyPr/>
          <a:lstStyle/>
          <a:p>
            <a:r>
              <a:rPr lang="en-US" b="1" dirty="0" smtClean="0"/>
              <a:t>Dangers of Demographic Shift!</a:t>
            </a:r>
            <a:endParaRPr lang="en-US" b="1" dirty="0"/>
          </a:p>
        </p:txBody>
      </p:sp>
      <p:pic>
        <p:nvPicPr>
          <p:cNvPr id="2050" name="Picture 2" descr="http://blogs.browardpalmbeach.com/juice/angry%20old%20pers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0" y="609600"/>
            <a:ext cx="4800600" cy="57494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Correlations Between Variables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800100" y="1600200"/>
          <a:ext cx="7543800" cy="3712464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  <a:reflection blurRad="6350" stA="52000" endA="300" endPos="35000" dir="5400000" sy="-100000" algn="bl" rotWithShape="0"/>
                </a:effectLst>
                <a:tableStyleId>{327F97BB-C833-4FB7-BDE5-3F7075034690}</a:tableStyleId>
              </a:tblPr>
              <a:tblGrid>
                <a:gridCol w="1885950"/>
                <a:gridCol w="1955800"/>
                <a:gridCol w="1816100"/>
                <a:gridCol w="1885950"/>
              </a:tblGrid>
              <a:tr h="585216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Unemployment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</a:t>
                      </a:r>
                      <a:r>
                        <a:rPr lang="en-US" baseline="0" dirty="0" smtClean="0"/>
                        <a:t> Less than High School Diploma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Median Age</a:t>
                      </a:r>
                      <a:endParaRPr lang="en-US" dirty="0"/>
                    </a:p>
                  </a:txBody>
                  <a:tcPr anchor="ctr"/>
                </a:tc>
              </a:tr>
              <a:tr h="1024128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</a:t>
                      </a:r>
                      <a:r>
                        <a:rPr lang="en-US" baseline="0" dirty="0" smtClean="0"/>
                        <a:t> Less than High School Diploma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</a:t>
                      </a:r>
                      <a:r>
                        <a:rPr lang="en-US" baseline="0" dirty="0" smtClean="0"/>
                        <a:t> = 0.113</a:t>
                      </a:r>
                    </a:p>
                    <a:p>
                      <a:pPr algn="ctr"/>
                      <a:r>
                        <a:rPr lang="en-US" baseline="0" dirty="0" smtClean="0"/>
                        <a:t>s = 0.362</a:t>
                      </a:r>
                      <a:endParaRPr lang="en-US" dirty="0" smtClean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/>
                </a:tc>
              </a:tr>
              <a:tr h="1024128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Median  Age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</a:t>
                      </a:r>
                      <a:r>
                        <a:rPr lang="en-US" baseline="0" dirty="0" smtClean="0"/>
                        <a:t> = 0.459</a:t>
                      </a:r>
                    </a:p>
                    <a:p>
                      <a:pPr algn="ctr"/>
                      <a:r>
                        <a:rPr lang="en-US" baseline="0" dirty="0" smtClean="0"/>
                        <a:t>s = 0.000</a:t>
                      </a:r>
                      <a:endParaRPr lang="en-US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</a:t>
                      </a:r>
                      <a:r>
                        <a:rPr lang="en-US" baseline="0" dirty="0" smtClean="0"/>
                        <a:t> = - 0.304</a:t>
                      </a:r>
                    </a:p>
                    <a:p>
                      <a:pPr algn="ctr"/>
                      <a:r>
                        <a:rPr lang="en-US" baseline="0" dirty="0" smtClean="0"/>
                        <a:t>s = 0.012</a:t>
                      </a:r>
                      <a:endParaRPr lang="en-US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/>
                </a:tc>
              </a:tr>
              <a:tr h="1024128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 Owner-Occupied Housing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</a:t>
                      </a:r>
                      <a:r>
                        <a:rPr lang="en-US" baseline="0" dirty="0" smtClean="0"/>
                        <a:t> = 0.260</a:t>
                      </a:r>
                    </a:p>
                    <a:p>
                      <a:pPr algn="ctr"/>
                      <a:r>
                        <a:rPr lang="en-US" baseline="0" dirty="0" smtClean="0"/>
                        <a:t>s = 0.033</a:t>
                      </a:r>
                      <a:endParaRPr lang="en-US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</a:t>
                      </a:r>
                      <a:r>
                        <a:rPr lang="en-US" baseline="0" dirty="0" smtClean="0"/>
                        <a:t> = 0.306</a:t>
                      </a:r>
                    </a:p>
                    <a:p>
                      <a:pPr algn="ctr"/>
                      <a:r>
                        <a:rPr lang="en-US" baseline="0" dirty="0" smtClean="0"/>
                        <a:t>s = 0.012</a:t>
                      </a:r>
                      <a:endParaRPr lang="en-US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</a:t>
                      </a:r>
                      <a:r>
                        <a:rPr lang="en-US" baseline="0" dirty="0" smtClean="0"/>
                        <a:t> = 0.517</a:t>
                      </a:r>
                    </a:p>
                    <a:p>
                      <a:pPr algn="ctr"/>
                      <a:r>
                        <a:rPr lang="en-US" baseline="0" dirty="0" smtClean="0"/>
                        <a:t>s = 0.000</a:t>
                      </a:r>
                      <a:endParaRPr lang="en-US" dirty="0" smtClean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Consequences of a Gray Population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Artificially Inflated Median Household Income</a:t>
            </a:r>
          </a:p>
          <a:p>
            <a:endParaRPr lang="en-US" dirty="0" smtClean="0"/>
          </a:p>
          <a:p>
            <a:r>
              <a:rPr lang="en-US" dirty="0" smtClean="0"/>
              <a:t>Higher Property Cost</a:t>
            </a:r>
          </a:p>
          <a:p>
            <a:endParaRPr lang="en-US" dirty="0" smtClean="0"/>
          </a:p>
          <a:p>
            <a:r>
              <a:rPr lang="en-US" dirty="0" smtClean="0"/>
              <a:t>Higher General Cost of Living</a:t>
            </a:r>
          </a:p>
          <a:p>
            <a:endParaRPr lang="en-US" dirty="0" smtClean="0"/>
          </a:p>
          <a:p>
            <a:r>
              <a:rPr lang="en-US" dirty="0" smtClean="0"/>
              <a:t>Higher Unemployment</a:t>
            </a:r>
          </a:p>
          <a:p>
            <a:endParaRPr lang="en-US" dirty="0" smtClean="0"/>
          </a:p>
          <a:p>
            <a:r>
              <a:rPr lang="en-US" dirty="0" smtClean="0"/>
              <a:t>Gentrification</a:t>
            </a:r>
            <a:endParaRPr lang="en-U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lide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Picture 9" descr="Slide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Picture 10" descr="Slide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Picture 11" descr="Slide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Picture 12" descr="Slide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Picture 13" descr="Slide1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Picture 14" descr="Slide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57500"/>
            <a:ext cx="8229600" cy="1143000"/>
          </a:xfrm>
        </p:spPr>
        <p:txBody>
          <a:bodyPr>
            <a:noAutofit/>
          </a:bodyPr>
          <a:lstStyle/>
          <a:p>
            <a:r>
              <a:rPr lang="en-US" sz="8800" dirty="0" smtClean="0">
                <a:latin typeface="Pristina" pitchFamily="66" charset="0"/>
                <a:ea typeface="Verdana" pitchFamily="34" charset="0"/>
                <a:cs typeface="Verdana" pitchFamily="34" charset="0"/>
              </a:rPr>
              <a:t>Fin</a:t>
            </a:r>
            <a:endParaRPr lang="en-US" sz="8800" dirty="0">
              <a:latin typeface="Pristina" pitchFamily="66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6" name="Picture 15" descr="Slide1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6091</TotalTime>
  <Words>456</Words>
  <Application>Microsoft Office PowerPoint</Application>
  <PresentationFormat>On-screen Show (4:3)</PresentationFormat>
  <Paragraphs>216</Paragraphs>
  <Slides>16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Homicidal Relations</vt:lpstr>
      <vt:lpstr>Methodology</vt:lpstr>
      <vt:lpstr>Where does Lee County Stand?</vt:lpstr>
      <vt:lpstr>Bivariate Correlation Analysis</vt:lpstr>
      <vt:lpstr>Bivariate Correlation Analysis</vt:lpstr>
      <vt:lpstr>Median Age</vt:lpstr>
      <vt:lpstr>Education Level (LHSD)</vt:lpstr>
      <vt:lpstr>Owner-Occupied Housing (OOH)</vt:lpstr>
      <vt:lpstr>Unemployment</vt:lpstr>
      <vt:lpstr>State and National Comparison</vt:lpstr>
      <vt:lpstr>County Comparison</vt:lpstr>
      <vt:lpstr>Why is the Lee County Homicide Rate so High?</vt:lpstr>
      <vt:lpstr>Dangers of Demographic Shift!</vt:lpstr>
      <vt:lpstr>Correlations Between Variables</vt:lpstr>
      <vt:lpstr>Consequences of a Gray Population</vt:lpstr>
      <vt:lpstr>Fin</vt:lpstr>
    </vt:vector>
  </TitlesOfParts>
  <Company>Florida Gulf Coast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FGCU</dc:creator>
  <cp:lastModifiedBy>Cory</cp:lastModifiedBy>
  <cp:revision>605</cp:revision>
  <dcterms:created xsi:type="dcterms:W3CDTF">2010-11-24T19:55:17Z</dcterms:created>
  <dcterms:modified xsi:type="dcterms:W3CDTF">2011-08-26T17:17:45Z</dcterms:modified>
</cp:coreProperties>
</file>